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67E1-7BA0-404D-B994-8D3A651FF415}" type="datetimeFigureOut">
              <a:rPr lang="ru-RU" smtClean="0"/>
              <a:pPr/>
              <a:t>20.11.2010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8D9C0-E61E-4005-9455-1D26F7BE8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67E1-7BA0-404D-B994-8D3A651FF415}" type="datetimeFigureOut">
              <a:rPr lang="ru-RU" smtClean="0"/>
              <a:pPr/>
              <a:t>20.11.2010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8D9C0-E61E-4005-9455-1D26F7BE8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67E1-7BA0-404D-B994-8D3A651FF415}" type="datetimeFigureOut">
              <a:rPr lang="ru-RU" smtClean="0"/>
              <a:pPr/>
              <a:t>20.11.2010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8D9C0-E61E-4005-9455-1D26F7BE8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67E1-7BA0-404D-B994-8D3A651FF415}" type="datetimeFigureOut">
              <a:rPr lang="ru-RU" smtClean="0"/>
              <a:pPr/>
              <a:t>20.11.2010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8D9C0-E61E-4005-9455-1D26F7BE8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67E1-7BA0-404D-B994-8D3A651FF415}" type="datetimeFigureOut">
              <a:rPr lang="ru-RU" smtClean="0"/>
              <a:pPr/>
              <a:t>20.11.2010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8D9C0-E61E-4005-9455-1D26F7BE8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67E1-7BA0-404D-B994-8D3A651FF415}" type="datetimeFigureOut">
              <a:rPr lang="ru-RU" smtClean="0"/>
              <a:pPr/>
              <a:t>20.11.2010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8D9C0-E61E-4005-9455-1D26F7BE8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67E1-7BA0-404D-B994-8D3A651FF415}" type="datetimeFigureOut">
              <a:rPr lang="ru-RU" smtClean="0"/>
              <a:pPr/>
              <a:t>20.11.2010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8D9C0-E61E-4005-9455-1D26F7BE8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67E1-7BA0-404D-B994-8D3A651FF415}" type="datetimeFigureOut">
              <a:rPr lang="ru-RU" smtClean="0"/>
              <a:pPr/>
              <a:t>20.11.2010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8D9C0-E61E-4005-9455-1D26F7BE8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67E1-7BA0-404D-B994-8D3A651FF415}" type="datetimeFigureOut">
              <a:rPr lang="ru-RU" smtClean="0"/>
              <a:pPr/>
              <a:t>20.11.2010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8D9C0-E61E-4005-9455-1D26F7BE8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67E1-7BA0-404D-B994-8D3A651FF415}" type="datetimeFigureOut">
              <a:rPr lang="ru-RU" smtClean="0"/>
              <a:pPr/>
              <a:t>20.11.2010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8D9C0-E61E-4005-9455-1D26F7BE89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67E1-7BA0-404D-B994-8D3A651FF415}" type="datetimeFigureOut">
              <a:rPr lang="ru-RU" smtClean="0"/>
              <a:pPr/>
              <a:t>20.11.2010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7B8D9C0-E61E-4005-9455-1D26F7BE89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D967E1-7BA0-404D-B994-8D3A651FF415}" type="datetimeFigureOut">
              <a:rPr lang="ru-RU" smtClean="0"/>
              <a:pPr/>
              <a:t>20.11.2010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7B8D9C0-E61E-4005-9455-1D26F7BE89C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7851648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Пермский Авиационный Техникум им. А.Д. </a:t>
            </a:r>
            <a:r>
              <a:rPr lang="ru-RU" dirty="0" err="1" smtClean="0"/>
              <a:t>Щвецова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14488"/>
            <a:ext cx="7854696" cy="4572032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Реферат по «Основам Современного Машиностроительного Производства»</a:t>
            </a:r>
            <a:endParaRPr lang="ru-RU" dirty="0" smtClean="0"/>
          </a:p>
          <a:p>
            <a:r>
              <a:rPr lang="ru-RU" b="1" dirty="0" smtClean="0"/>
              <a:t>На тему: « Методы разработки, эксплуатации и сопровождения профессионально - ориентированных операционных систем.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                       Выполнили студенты </a:t>
            </a:r>
            <a:r>
              <a:rPr lang="ru-RU" b="1" smtClean="0"/>
              <a:t>группы ПИ-08-1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                                      Дробыш Дмитрий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                                      Жихарев Дмитрий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                                     Зелинских Александр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                                     Заболотных Станислав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                                                                  2010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14290"/>
            <a:ext cx="7772400" cy="628654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Наполнение производится по определенным стандартам.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В обслуживание входит ряд тестирований для определения возможностей ее наполнения: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При проектировании ИС должен предусматриваться запас производительности, который будет затем использоваться на контроль и повышение надежности и безопасности функционирования. </a:t>
            </a:r>
          </a:p>
          <a:p>
            <a:pPr lvl="0"/>
            <a:r>
              <a:rPr lang="ru-RU" dirty="0" smtClean="0"/>
              <a:t>Избыточность используется для сохранения достоверности данных, которые в наибольшей степени влияют на нормальное функционирование ИС и требуют значительного времени для восстановления.</a:t>
            </a:r>
          </a:p>
          <a:p>
            <a:pPr lvl="0"/>
            <a:r>
              <a:rPr lang="ru-RU" dirty="0" smtClean="0"/>
              <a:t>Тестирование корректности использования ресурсов памяти и производительности вычислительной системы служит для оценки безопасности исполнения программ при перегрузках памяти и производительности. </a:t>
            </a:r>
          </a:p>
          <a:p>
            <a:pPr lvl="0"/>
            <a:r>
              <a:rPr lang="ru-RU" dirty="0" smtClean="0"/>
              <a:t>В результате тестирования устанавливаются реальные характеристики ИС на выбранной вычислительной системе по пропускной способности решения всего комплекса задач, а также по допустимой интенсивности решения отдельных типов задач и обработке различных сообщений.</a:t>
            </a:r>
          </a:p>
          <a:p>
            <a:pPr lvl="0"/>
            <a:r>
              <a:rPr lang="ru-RU" dirty="0" smtClean="0"/>
              <a:t>Тестирование параллельного исполнения программ используется для обнаружения снижений надежности и безопасности, обусловленных несогласованным использованием исходных и промежуточных данных, а также устройств вычислительной системы при параллельном исполнении программ</a:t>
            </a:r>
          </a:p>
          <a:p>
            <a:pPr lvl="0"/>
            <a:r>
              <a:rPr lang="ru-RU" dirty="0" smtClean="0"/>
              <a:t>Тестирование эффективности защиты от искажений исходных данных служит для выявления ошибок в программах, проявляющихся при ложных или искаженных данных.</a:t>
            </a:r>
          </a:p>
          <a:p>
            <a:pPr lvl="0"/>
            <a:r>
              <a:rPr lang="ru-RU" dirty="0" smtClean="0"/>
              <a:t>Тестирование для оценки эффективности защиты от сбоев аппаратуры и не выявленных ошибок программ и данных служит для проверки качества средств программного контроля и оперативного восстановления (рестарта) при различных непреднамеренных искажениях функционирования ИС.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285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357166"/>
            <a:ext cx="7772400" cy="6215106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Тестирование удобства эксплуатации и взаимодействия человека с ИС предназначено для обнаружения трудно формализуемых ошибок представления исходных и результирующих данных.</a:t>
            </a:r>
          </a:p>
          <a:p>
            <a:pPr lvl="0"/>
            <a:r>
              <a:rPr lang="ru-RU" dirty="0" smtClean="0"/>
              <a:t>Тестирование удобства и качества подготовки пользовательских версий ИС служит для выявления ошибок методов и средств настройки базовых версий ИС к конкретным условиям применения. </a:t>
            </a:r>
          </a:p>
          <a:p>
            <a:pPr lvl="0"/>
            <a:r>
              <a:rPr lang="ru-RU" dirty="0" smtClean="0"/>
              <a:t>Тестирование работы базовых версий ИС при конфигурациях оборудования используется для обнаружения ошибок, проявляющихся при изменении состава или характеристик компонент вычислительной системы или внешней среды.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Обработка результатов испытаний ИС реального времени может быть разделена на две автономные части: оперативную и обобщающую.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При заключительных испытаниях для достаточно достоверного определения надежности и безопасности ИС организуются многочасовые и многосуточные прогоны функционирования ИС в реальной или имитированной внешней среде в условиях широкого варьирования исходных данных с акцентом на стрессовые ситуации, стимулирующие угрозы безопасности.</a:t>
            </a:r>
          </a:p>
          <a:p>
            <a:r>
              <a:rPr lang="ru-RU" dirty="0" smtClean="0"/>
              <a:t>Если интенсивное тестирование программ в течение достаточно длительного времени не приводит к обнаружению ошибок, ИС передается в эксплуатацию.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Аппаратурная оснащенность разработки конкретной ИС определяется прежде всего ресурсами и другими характеристиками реализующей и технологической ЭВМ.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14290"/>
            <a:ext cx="7772400" cy="285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857232"/>
            <a:ext cx="7772400" cy="5857916"/>
          </a:xfrm>
        </p:spPr>
        <p:txBody>
          <a:bodyPr/>
          <a:lstStyle/>
          <a:p>
            <a:r>
              <a:rPr lang="ru-RU" dirty="0" smtClean="0"/>
              <a:t>Следует обеспечить комфортный, максимально упрощенный доступ пользователей к управлению и результатам функционирования информационной системы на основе современных графических средств, мнемосхем и наглядных пользовательских интерфейсов;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Систему должна сопровождать актуализированная, комплектная документация, обеспечивающая квалифицированную эксплуатацию и возможность развития ИС.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Таким образом, для обеспечения эффективной разработки необходимо формулировать и соблюдать ряд принципов и правил структурного построения ИС.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14290"/>
            <a:ext cx="7772400" cy="857256"/>
          </a:xfrm>
        </p:spPr>
        <p:txBody>
          <a:bodyPr/>
          <a:lstStyle/>
          <a:p>
            <a:r>
              <a:rPr lang="ru-RU" dirty="0" smtClean="0"/>
              <a:t> Экономическая оценка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357298"/>
            <a:ext cx="7772400" cy="50006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Оценка экономической эффективности профессионально - ориентированных информационных технологий предполагает количественное сопоставление затрат и результатов. Если необходимые для этого показатели возможно сформировать, то далее оценивание эффективности можно осуществить с помощью известных методов оценки экономической эффективности инвестиционных проектов. Следующим этапом приближения к решению поставленной задачи является анализ общих подходов к оценке эффективности информационных систем, независимо от их предметной области. Специфика оценки эффективности информационных технологий состоит в отражении их результатов, которые не являются доходами от продаж выпускаемой продукции, поэтому отличаются от результатов промышленных инвестиционных проектов. Проблема оценки эффективности информационных технологий возникла с появлением автоматизированных систем управления.  В настоящее время активно формируется представление об общей принципиальной убыточности информационных технологий.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28604"/>
            <a:ext cx="7772400" cy="1143008"/>
          </a:xfrm>
        </p:spPr>
        <p:txBody>
          <a:bodyPr/>
          <a:lstStyle/>
          <a:p>
            <a:r>
              <a:rPr lang="ru-RU" dirty="0" smtClean="0"/>
              <a:t>Выводы по теме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14488"/>
            <a:ext cx="7772400" cy="478634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Внедрение информационно-ориентированных информационных систем  обеспечивает решение ключевой для руководителя задачи – осуществления эффективного управления в масштабах предприятий,  отраслей на основе стратегически целостного анализа бизнеса. В рамках управления система обеспечивает решение задач динамического финансового планирования, прогнозирования, </a:t>
            </a:r>
            <a:r>
              <a:rPr lang="ru-RU" dirty="0" err="1" smtClean="0"/>
              <a:t>бюджетирования</a:t>
            </a:r>
            <a:r>
              <a:rPr lang="ru-RU" dirty="0" smtClean="0"/>
              <a:t> и получения консолидированной отчетности. Позволяет осуществлять среднесрочный и стратегический анализ деятельности предприятий на основе определения ключевых индикаторов эффективности бизнеса . Внедрение   информационно-ориентированных информационных систем  вносит реальный вклад в процесс роста производительности предприятия . Использование в работе современных технологий поддержки принятия решений позволяет снизить риски, связанные с принятием необоснованных решений, корректировать тактику и стратегию поведения на рынке в условиях быстро меняющейся ситуации.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571480"/>
            <a:ext cx="7772400" cy="500066"/>
          </a:xfrm>
        </p:spPr>
        <p:txBody>
          <a:bodyPr/>
          <a:lstStyle/>
          <a:p>
            <a:r>
              <a:rPr lang="ru-RU" dirty="0" smtClean="0"/>
              <a:t>                  Цели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142984"/>
            <a:ext cx="7772400" cy="542928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2.1. Организация конструкторского обеспечения производства.</a:t>
            </a:r>
          </a:p>
          <a:p>
            <a:r>
              <a:rPr lang="ru-RU" dirty="0" smtClean="0"/>
              <a:t>2.2. Организационно-методическое руководство, координация и контроль деятельности структурных подразделений организации по внедрению в производство новых и модернизации имеющихся конструкторских разработок.</a:t>
            </a:r>
          </a:p>
          <a:p>
            <a:r>
              <a:rPr lang="ru-RU" dirty="0" smtClean="0"/>
              <a:t>2.3. Подготовка и представление руководству информационно-аналитических материалов о состоянии и перспективах развития конструкторского обеспечения деятельности организации.</a:t>
            </a:r>
          </a:p>
          <a:p>
            <a:r>
              <a:rPr lang="ru-RU" dirty="0" smtClean="0"/>
              <a:t>2.4. Совершенствование и внедрение новых методов организации работы, в том числе на основе использования современных информационных технологий.</a:t>
            </a:r>
          </a:p>
          <a:p>
            <a:r>
              <a:rPr lang="ru-RU" dirty="0" smtClean="0"/>
              <a:t>2.5. Участие в пределах своей компетенции в подготовке и исполнении управленческих решений руководства организации.</a:t>
            </a:r>
          </a:p>
          <a:p>
            <a:r>
              <a:rPr lang="ru-RU" dirty="0" smtClean="0"/>
              <a:t>2.6. Решение иных задач в соответствии с целями организации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85728"/>
            <a:ext cx="7772400" cy="857256"/>
          </a:xfrm>
        </p:spPr>
        <p:txBody>
          <a:bodyPr/>
          <a:lstStyle/>
          <a:p>
            <a:r>
              <a:rPr lang="ru-RU" dirty="0" smtClean="0"/>
              <a:t>                 Задачи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214422"/>
            <a:ext cx="7772400" cy="52864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3.1. Создание новых и модернизация конструкций изделий (комплексов, машин, аппаратов, приборов, механизмов) действующего производства, обеспечение их высокого технического уровня, конкурентоспособности, соответствия современным достижениям науки и техники, требованиям технической эстетики и наиболее экономичной технологии производства.</a:t>
            </a:r>
          </a:p>
          <a:p>
            <a:r>
              <a:rPr lang="ru-RU" dirty="0" smtClean="0"/>
              <a:t>3.2. Принятие мер по ускорению освоения в производстве перспективных конструкторских разработок и новейших материалов, широкому внедрению научно-технических достижений.</a:t>
            </a:r>
          </a:p>
          <a:p>
            <a:r>
              <a:rPr lang="ru-RU" dirty="0" smtClean="0"/>
              <a:t>3.3. Разработка проектов новых опытных и промышленных установок, нестандартного оборудования и приспособлений в связи с реконструкцией объектов, автоматизацией производства и механизацией трудоемких процессов.</a:t>
            </a:r>
          </a:p>
          <a:p>
            <a:r>
              <a:rPr lang="ru-RU" dirty="0" smtClean="0"/>
              <a:t>3.4. Повышение уровня унификации, стандартизации и сертификации разрабатываемых конструкций изделий.</a:t>
            </a:r>
          </a:p>
          <a:p>
            <a:r>
              <a:rPr lang="ru-RU" dirty="0" smtClean="0"/>
              <a:t>3.5. Обеспечение соответствия новых и модернизированных конструкций техническим заданиям, стандартам, требованиям рациональной организации и охраны труда, нормам техники безопасности.</a:t>
            </a:r>
          </a:p>
          <a:p>
            <a:r>
              <a:rPr lang="ru-RU" dirty="0" smtClean="0"/>
              <a:t>3.6. Подготовка технико-экономических обоснований эффективности новых конструкторских разработок.</a:t>
            </a:r>
          </a:p>
          <a:p>
            <a:r>
              <a:rPr lang="ru-RU" dirty="0" smtClean="0"/>
              <a:t>3.7. Разработка и контроль за выполнением перспективных и текущих планов внедрения и освоения новой техники, конструкторского обеспечения производства, исследовательских и опытно-конструкторских работ.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14290"/>
            <a:ext cx="7772400" cy="5715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928670"/>
            <a:ext cx="7772400" cy="564360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3.8. Внедрение систем автоматизированного проектирования, своевременное составление, согласование и утверждение чертежей и другой технической документации, разрабатываемой конструкторскими подразделениями.</a:t>
            </a:r>
          </a:p>
          <a:p>
            <a:r>
              <a:rPr lang="ru-RU" dirty="0" smtClean="0"/>
              <a:t>3.9. Разработка совместно с заказчиками технических заданий на проектирование, защита и согласование в установленном порядке разработанных эскизных, технических и рабочих проектов, представление проектных решений на утверждение.</a:t>
            </a:r>
          </a:p>
          <a:p>
            <a:r>
              <a:rPr lang="ru-RU" dirty="0" smtClean="0"/>
              <a:t>3.10. Хранение, размножение и своевременное обеспечение производства чертежами и другой конструкторской документацией.</a:t>
            </a:r>
          </a:p>
          <a:p>
            <a:r>
              <a:rPr lang="ru-RU" dirty="0" smtClean="0"/>
              <a:t>3.11. Сокращение сроков освоения новой техники, стоимости и цикла конструкторского обеспечения производства за счет внедрения прогрессивных методов проектирования, вычислительной и телекоммуникационной техники, передовых способов размножения технической документации, широкого использования в проектах стандартизованных и унифицированных деталей и сборочных единиц.</a:t>
            </a:r>
          </a:p>
          <a:p>
            <a:r>
              <a:rPr lang="ru-RU" dirty="0" smtClean="0"/>
              <a:t>3.12. Руководство исследовательскими и экспериментальными работами, проводимыми в подразделениях опытного производства.</a:t>
            </a:r>
          </a:p>
          <a:p>
            <a:r>
              <a:rPr lang="ru-RU" dirty="0" smtClean="0"/>
              <a:t>3.13. Изготовление опытных образцов, их экспериментальная проверка, выпуск первых промышленных серий, повышение качества и надежности изделий, уровня их технологичности, </a:t>
            </a:r>
            <a:r>
              <a:rPr lang="ru-RU" dirty="0" err="1" smtClean="0"/>
              <a:t>экологичности</a:t>
            </a:r>
            <a:r>
              <a:rPr lang="ru-RU" dirty="0" smtClean="0"/>
              <a:t>, снижение их себестоимости, трудоемкости и материалоемкости.</a:t>
            </a:r>
          </a:p>
          <a:p>
            <a:r>
              <a:rPr lang="ru-RU" dirty="0" smtClean="0"/>
              <a:t>3.14. Участие в монтаже, испытаниях, наладке и пуске новых конструкций изделий.</a:t>
            </a:r>
          </a:p>
          <a:p>
            <a:r>
              <a:rPr lang="ru-RU" dirty="0" smtClean="0"/>
              <a:t>3.15. Осуществление авторского надзора за изготовлением изделий и их эксплуатацией.</a:t>
            </a:r>
          </a:p>
          <a:p>
            <a:r>
              <a:rPr lang="ru-RU" dirty="0" smtClean="0"/>
              <a:t>3.16. Представление на утверждение изменений, вносимых в техническую документацию по конструкторской подготовке производства.</a:t>
            </a:r>
          </a:p>
          <a:p>
            <a:r>
              <a:rPr lang="ru-RU" dirty="0" smtClean="0"/>
              <a:t>3.17. Участие в работе по аттестации изделий, разработке предложений по реконструкции, техническому перевооружению, интенсификации производства, повышению его эффективности, конструкторская разработка принятых к внедрению рационализаторских предложений и изобретений.</a:t>
            </a:r>
          </a:p>
          <a:p>
            <a:r>
              <a:rPr lang="ru-RU" dirty="0" smtClean="0"/>
              <a:t>3.18. Подготовка отзывов и заключений на рационализаторские предложения, проекты стандартов и другую конструкторскую документацию, поступающую от сторонних организаций.</a:t>
            </a:r>
          </a:p>
          <a:p>
            <a:r>
              <a:rPr lang="ru-RU" dirty="0" smtClean="0"/>
              <a:t>3.19. Проведение мероприятий по повышению квалификации работников, осуществляющих конструкторское обеспечение производства.</a:t>
            </a:r>
          </a:p>
          <a:p>
            <a:r>
              <a:rPr lang="ru-RU" dirty="0" smtClean="0"/>
              <a:t>3.20. Осуществление в пределах своей компетенции иных функций в соответствии с целями и задачами организации.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85728"/>
            <a:ext cx="7772400" cy="1714512"/>
          </a:xfrm>
        </p:spPr>
        <p:txBody>
          <a:bodyPr/>
          <a:lstStyle/>
          <a:p>
            <a:r>
              <a:rPr lang="ru-RU" sz="3600" dirty="0" smtClean="0"/>
              <a:t>Функциональная схема  отдела главного конструктора.  Функции, задачи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214554"/>
            <a:ext cx="7772400" cy="43577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71744"/>
            <a:ext cx="800105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85728"/>
            <a:ext cx="7772400" cy="1428760"/>
          </a:xfrm>
        </p:spPr>
        <p:txBody>
          <a:bodyPr/>
          <a:lstStyle/>
          <a:p>
            <a:r>
              <a:rPr lang="ru-RU" sz="4000" dirty="0" smtClean="0"/>
              <a:t>Схема бюро отдела главного               конструктора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85926"/>
            <a:ext cx="7772400" cy="47863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9"/>
            <a:ext cx="785818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14290"/>
            <a:ext cx="7772400" cy="621510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Для ОГК необходимо гарантировать непрерывность и корректность функционирования важнейших информационных систем (ИС) для непрерывной работы по ускорению освоения в производстве перспективных конструкторских разработок и новейших материалов, широкому внедрению научно-технических достижений; </a:t>
            </a:r>
          </a:p>
          <a:p>
            <a:r>
              <a:rPr lang="ru-RU" dirty="0" smtClean="0"/>
              <a:t>целостность – информация, на основе которой принимаются решения, должна быть достоверной и точной, защищенной от возможных непреднамеренных и злоумышленных искажений; </a:t>
            </a:r>
          </a:p>
          <a:p>
            <a:r>
              <a:rPr lang="ru-RU" dirty="0" smtClean="0"/>
              <a:t>доступность (готовность) – информация и соответствующие автоматизированные службы должны быть доступны, готовы к работе всегда, когда в них возникает необходимость; </a:t>
            </a:r>
          </a:p>
          <a:p>
            <a:r>
              <a:rPr lang="ru-RU" dirty="0" smtClean="0"/>
              <a:t>конфиденциальность – засекреченная информация должна быть доступна только тому, кому она предназначена.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Для решения проблем информационной безопасности необходимо сочетание законодательных, организационных, технологических и </a:t>
            </a:r>
            <a:r>
              <a:rPr lang="ru-RU" dirty="0" err="1" smtClean="0"/>
              <a:t>стандартизационных</a:t>
            </a:r>
            <a:r>
              <a:rPr lang="ru-RU" dirty="0" smtClean="0"/>
              <a:t> мероприятий.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2142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42852"/>
            <a:ext cx="7772400" cy="650085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Информационная безопасность в ОГК играет очень важную роль, т.к. там разрабатывают проекты новых опытных и промышленных установок, нестандартное оборудование и приспособления, чертежи и другую техническую документацию; выпускают первые промышленные серии;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Для этого разработаны и развиваются проблемно-ориентированные методы и средства защиты: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от несанкционированного доступа; </a:t>
            </a:r>
          </a:p>
          <a:p>
            <a:r>
              <a:rPr lang="ru-RU" dirty="0" smtClean="0"/>
              <a:t>от различных типов вирусов; </a:t>
            </a:r>
          </a:p>
          <a:p>
            <a:r>
              <a:rPr lang="ru-RU" dirty="0" smtClean="0"/>
              <a:t>от утечки информации по каналам электромагнитного излучения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В качестве основной непредумышленной угрозы будет рассматриваться наличие внутренних дефектов ПС и БД, вызванных ошибками проектирования и реализации.</a:t>
            </a:r>
          </a:p>
          <a:p>
            <a:r>
              <a:rPr lang="ru-RU" dirty="0" smtClean="0"/>
              <a:t>Для достижения поставленной цели в последующих разделах рассматриваются исходные данные и факторы, определяющие технологическую безопасность сложных информационных систем:</a:t>
            </a:r>
          </a:p>
          <a:p>
            <a:r>
              <a:rPr lang="ru-RU" dirty="0" smtClean="0"/>
              <a:t>показатели, характеризующие технологическую безопасность информационных систем; </a:t>
            </a:r>
          </a:p>
          <a:p>
            <a:r>
              <a:rPr lang="ru-RU" dirty="0" smtClean="0"/>
              <a:t>требования, предъявляемые к архитектуре ПС и БД для обеспечения безопасности ИС; </a:t>
            </a:r>
          </a:p>
          <a:p>
            <a:r>
              <a:rPr lang="ru-RU" dirty="0" smtClean="0"/>
              <a:t>ресурсы, необходимые для обеспечения технологической безопасности ИС; </a:t>
            </a:r>
          </a:p>
          <a:p>
            <a:r>
              <a:rPr lang="ru-RU" dirty="0" smtClean="0"/>
              <a:t>внутренние и внешние дестабилизирующие факторы, влияющие на безопасность функционирования программных средств и баз данных; </a:t>
            </a:r>
          </a:p>
          <a:p>
            <a:r>
              <a:rPr lang="ru-RU" dirty="0" smtClean="0"/>
              <a:t>методы и средства предотвращения и снижения влияния угроз безопасности ИС со стороны дефектов программ и данных; </a:t>
            </a:r>
          </a:p>
          <a:p>
            <a:r>
              <a:rPr lang="ru-RU" dirty="0" smtClean="0"/>
              <a:t>оперативные методы и средства повышения технологической безопасности функционирования ПС и БД путем введения в ИС временной, программной и информационной избыточности; </a:t>
            </a:r>
          </a:p>
          <a:p>
            <a:r>
              <a:rPr lang="ru-RU" dirty="0" smtClean="0"/>
              <a:t>методы и средства определения реальной технологической безопасности функционирования критических ИС.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0"/>
            <a:ext cx="7772400" cy="3571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85728"/>
            <a:ext cx="7772400" cy="65722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Показатели технологической безопасности информационных систем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В сложных ПС и БД невозможно обеспечить полное отсутствие дефектов.</a:t>
            </a:r>
          </a:p>
          <a:p>
            <a:r>
              <a:rPr lang="ru-RU" dirty="0" smtClean="0"/>
              <a:t>Восстанавливаемость характеризуется полнотой восстановления функционирования программ после перезапуска – рестарта после сбоя или отказа. Перезапуск должен обеспечивать возобновление нормального функционирования ИС, на что требуются ресурсы ЭВМ и время. Поэтому полнота и длительность восстановления функционирования после сбоев и отказов отражают качество и безопасность ИС.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Потеря информации в ОГК критична, т.к. вычисления и чертежи могут быть очень сложными или вообще не восстановимыми.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При создании критических ИС высокой сложности важная проблема состоит в правильном системотехническом и информационно-технологическом проекте, обеспечивающем высокие потребительские свойства и безопасность ИС.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Для обеспечения высокой надежности и безопасности функционирования ПС и БД необходимы вычислительные ресурсы для максимально быстрого обнаружения проявления дефектов, возможно точной классификации типа уже имеющихся и вероятных последствий искажений, а также для автоматизированных мероприятий, обеспечивающих быстрое восстановление нормального функционирования ИС. В любых ситуациях прежде всего должны исключаться катастрофические последствия дефектов и длительные отказы или в максимальной степени смягчаться их влияние на результаты, выдаваемые пользователю.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EBE9ED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</TotalTime>
  <Words>1048</Words>
  <Application>Microsoft Office PowerPoint</Application>
  <PresentationFormat>Экран (4:3)</PresentationFormat>
  <Paragraphs>118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Пермский Авиационный Техникум им. А.Д. Щвецова</vt:lpstr>
      <vt:lpstr>                  Цели</vt:lpstr>
      <vt:lpstr>                 Задачи</vt:lpstr>
      <vt:lpstr>Слайд 4</vt:lpstr>
      <vt:lpstr>Функциональная схема  отдела главного конструктора.  Функции, задачи</vt:lpstr>
      <vt:lpstr>Схема бюро отдела главного               конструктора</vt:lpstr>
      <vt:lpstr>Слайд 7</vt:lpstr>
      <vt:lpstr>Слайд 8</vt:lpstr>
      <vt:lpstr>Слайд 9</vt:lpstr>
      <vt:lpstr>Слайд 10</vt:lpstr>
      <vt:lpstr>Слайд 11</vt:lpstr>
      <vt:lpstr>Слайд 12</vt:lpstr>
      <vt:lpstr> Экономическая оценка</vt:lpstr>
      <vt:lpstr>Выводы по теме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Пермский Авиационный Техникум им. А.Д. Щвецова</dc:title>
  <dc:creator>XTreme</dc:creator>
  <cp:lastModifiedBy>Admin</cp:lastModifiedBy>
  <cp:revision>8</cp:revision>
  <dcterms:created xsi:type="dcterms:W3CDTF">2010-11-12T14:03:07Z</dcterms:created>
  <dcterms:modified xsi:type="dcterms:W3CDTF">2010-11-20T03:25:44Z</dcterms:modified>
</cp:coreProperties>
</file>