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0" autoAdjust="0"/>
  </p:normalViewPr>
  <p:slideViewPr>
    <p:cSldViewPr>
      <p:cViewPr varScale="1">
        <p:scale>
          <a:sx n="54" d="100"/>
          <a:sy n="54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B48C87-E959-4D9B-B20C-636909CBA3D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40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C194CD-06BC-483A-9A4E-6864C60788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570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365571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5572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5573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5574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5575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5576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365577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557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5579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E72508-209E-4A7C-8BDE-91CE8380E55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655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55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11C60-75C1-40B6-9DC3-A040D135F1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1A8A4-DBB7-4CCD-B426-1BB967F67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68C1228-9B64-42F7-A6C8-9A536456CD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BAF92-8894-4425-AFA8-E20013D149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F123F-CE90-4071-82E7-F990AB27D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CC617-848E-414B-82EA-D6B7FF43D9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D996A-D69A-4D35-88F9-6DE7CE650D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A3006-72E6-432F-9A54-1B20F70771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84CFC-E87E-4DDA-8F7B-46D991992A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BF356-72A5-4FA3-AFCA-64687CD56D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03C97-7AF7-4635-8598-B481D43E7C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54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364547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4548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4549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4550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64551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3645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45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3645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3645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7CDEDD3-EF67-4737-B52D-76D6B62FFF0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6455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/>
              <a:t>Презентація</a:t>
            </a:r>
            <a:endParaRPr lang="ru-RU"/>
          </a:p>
        </p:txBody>
      </p:sp>
      <p:pic>
        <p:nvPicPr>
          <p:cNvPr id="346117" name="Picture 5"/>
          <p:cNvPicPr>
            <a:picLocks noChangeAspect="1" noChangeArrowheads="1"/>
          </p:cNvPicPr>
          <p:nvPr/>
        </p:nvPicPr>
        <p:blipFill>
          <a:blip r:embed="rId2"/>
          <a:srcRect l="1968" t="15169" r="14078" b="11113"/>
          <a:stretch>
            <a:fillRect/>
          </a:stretch>
        </p:blipFill>
        <p:spPr bwMode="auto">
          <a:xfrm>
            <a:off x="684213" y="3141663"/>
            <a:ext cx="4500562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6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46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471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uk-UA" sz="1800"/>
              <a:t>Задача „Кафедра” виникає у тому разі, коли уповноважена особа кафедри навчального закладу хоче побачити, які кадрові та інші операції відбувалися по кафедрі за деякий період. При цьому необхідно видати паперовий документ, якій є офіційним підтвердженням проведених дії. Тому така задача повинна бути автоматизована на кафедрі вищого навчального закладу.Ця задача вирішується при керуванні такими об</a:t>
            </a:r>
            <a:r>
              <a:rPr lang="ru-RU" sz="1800"/>
              <a:t>’</a:t>
            </a:r>
            <a:r>
              <a:rPr lang="uk-UA" sz="1800"/>
              <a:t>єктами:</a:t>
            </a:r>
          </a:p>
          <a:p>
            <a:pPr>
              <a:lnSpc>
                <a:spcPct val="80000"/>
              </a:lnSpc>
            </a:pPr>
            <a:r>
              <a:rPr lang="uk-UA" sz="1800"/>
              <a:t>АРМ робітника кафедри</a:t>
            </a:r>
            <a:r>
              <a:rPr lang="en-US" sz="1800"/>
              <a:t>;</a:t>
            </a:r>
            <a:endParaRPr lang="uk-UA" sz="1800"/>
          </a:p>
          <a:p>
            <a:pPr>
              <a:lnSpc>
                <a:spcPct val="80000"/>
              </a:lnSpc>
            </a:pPr>
            <a:r>
              <a:rPr lang="uk-UA" sz="1800"/>
              <a:t>АРМ оператора кафедри.</a:t>
            </a:r>
            <a:r>
              <a:rPr lang="ru-RU" sz="1800"/>
              <a:t> </a:t>
            </a:r>
          </a:p>
        </p:txBody>
      </p:sp>
      <p:pic>
        <p:nvPicPr>
          <p:cNvPr id="347144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1968" t="15169" r="14078" b="11113"/>
          <a:stretch>
            <a:fillRect/>
          </a:stretch>
        </p:blipFill>
        <p:spPr>
          <a:xfrm>
            <a:off x="4648200" y="2351088"/>
            <a:ext cx="4038600" cy="3028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47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47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9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49196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uk-UA" sz="1800"/>
              <a:t>Проектування глобальної інфологічної моделі даних ІС полягає в інтеграції локальних інформаційних структур, здобутих на попередньому етапі. При об</a:t>
            </a:r>
            <a:r>
              <a:rPr lang="ru-RU" sz="1800"/>
              <a:t>’</a:t>
            </a:r>
            <a:r>
              <a:rPr lang="uk-UA" sz="1800"/>
              <a:t>єднанні локальних інформаційних структур у глобальну використовують поняття – ідентичність, агрегація, узагальнення. Усі вони однаковою мірою належать до типів сутностей або об’єктів ПС та їхніх атрибутів,  зв’язків між об’єктами ПС та їхніх атрибутів. Атрибути сутностей ІС наведени наведені на рисунку праворуч. </a:t>
            </a:r>
            <a:endParaRPr lang="ru-RU" sz="1800"/>
          </a:p>
        </p:txBody>
      </p:sp>
      <p:pic>
        <p:nvPicPr>
          <p:cNvPr id="349198" name="Picture 1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6000"/>
          </a:blip>
          <a:srcRect l="75491" t="19135" r="2786" b="8757"/>
          <a:stretch>
            <a:fillRect/>
          </a:stretch>
        </p:blipFill>
        <p:spPr>
          <a:xfrm>
            <a:off x="5724525" y="1557338"/>
            <a:ext cx="2303463" cy="45354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125538"/>
            <a:ext cx="2016125" cy="3598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1800"/>
              <a:t>Для вірної побудови ІС була розроблена інфологічна модель, що наведена на рисунку праворуч</a:t>
            </a:r>
            <a:endParaRPr lang="ru-RU" sz="1800"/>
          </a:p>
        </p:txBody>
      </p:sp>
      <p:grpSp>
        <p:nvGrpSpPr>
          <p:cNvPr id="353378" name="Group 98"/>
          <p:cNvGrpSpPr>
            <a:grpSpLocks noChangeAspect="1"/>
          </p:cNvGrpSpPr>
          <p:nvPr/>
        </p:nvGrpSpPr>
        <p:grpSpPr bwMode="auto">
          <a:xfrm>
            <a:off x="2771775" y="0"/>
            <a:ext cx="5945188" cy="6858000"/>
            <a:chOff x="2274" y="1153"/>
            <a:chExt cx="7201" cy="8360"/>
          </a:xfrm>
        </p:grpSpPr>
        <p:sp>
          <p:nvSpPr>
            <p:cNvPr id="353379" name="AutoShape 99"/>
            <p:cNvSpPr>
              <a:spLocks noChangeAspect="1" noChangeArrowheads="1"/>
            </p:cNvSpPr>
            <p:nvPr/>
          </p:nvSpPr>
          <p:spPr bwMode="auto">
            <a:xfrm>
              <a:off x="2274" y="1153"/>
              <a:ext cx="7201" cy="8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380" name="Text Box 100"/>
            <p:cNvSpPr txBox="1">
              <a:spLocks noChangeArrowheads="1"/>
            </p:cNvSpPr>
            <p:nvPr/>
          </p:nvSpPr>
          <p:spPr bwMode="auto">
            <a:xfrm>
              <a:off x="4351" y="5751"/>
              <a:ext cx="275" cy="2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1</a:t>
              </a:r>
              <a:endParaRPr lang="ru-RU"/>
            </a:p>
          </p:txBody>
        </p:sp>
        <p:sp>
          <p:nvSpPr>
            <p:cNvPr id="353381" name="Text Box 101"/>
            <p:cNvSpPr txBox="1">
              <a:spLocks noChangeArrowheads="1"/>
            </p:cNvSpPr>
            <p:nvPr/>
          </p:nvSpPr>
          <p:spPr bwMode="auto">
            <a:xfrm>
              <a:off x="7813" y="1850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N</a:t>
              </a:r>
              <a:endParaRPr lang="ru-RU"/>
            </a:p>
          </p:txBody>
        </p:sp>
        <p:sp>
          <p:nvSpPr>
            <p:cNvPr id="353382" name="Text Box 102"/>
            <p:cNvSpPr txBox="1">
              <a:spLocks noChangeArrowheads="1"/>
            </p:cNvSpPr>
            <p:nvPr/>
          </p:nvSpPr>
          <p:spPr bwMode="auto">
            <a:xfrm>
              <a:off x="4351" y="3661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1</a:t>
              </a:r>
              <a:endParaRPr lang="ru-RU"/>
            </a:p>
          </p:txBody>
        </p:sp>
        <p:sp>
          <p:nvSpPr>
            <p:cNvPr id="353383" name="Text Box 103"/>
            <p:cNvSpPr txBox="1">
              <a:spLocks noChangeArrowheads="1"/>
            </p:cNvSpPr>
            <p:nvPr/>
          </p:nvSpPr>
          <p:spPr bwMode="auto">
            <a:xfrm>
              <a:off x="6982" y="7702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1</a:t>
              </a:r>
              <a:endParaRPr lang="ru-RU"/>
            </a:p>
          </p:txBody>
        </p:sp>
        <p:sp>
          <p:nvSpPr>
            <p:cNvPr id="353384" name="Text Box 104"/>
            <p:cNvSpPr txBox="1">
              <a:spLocks noChangeArrowheads="1"/>
            </p:cNvSpPr>
            <p:nvPr/>
          </p:nvSpPr>
          <p:spPr bwMode="auto">
            <a:xfrm>
              <a:off x="3382" y="7562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1</a:t>
              </a:r>
              <a:endParaRPr lang="ru-RU"/>
            </a:p>
          </p:txBody>
        </p:sp>
        <p:sp>
          <p:nvSpPr>
            <p:cNvPr id="353385" name="Text Box 105"/>
            <p:cNvSpPr txBox="1">
              <a:spLocks noChangeArrowheads="1"/>
            </p:cNvSpPr>
            <p:nvPr/>
          </p:nvSpPr>
          <p:spPr bwMode="auto">
            <a:xfrm>
              <a:off x="9059" y="6169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N</a:t>
              </a:r>
              <a:endParaRPr lang="ru-RU"/>
            </a:p>
          </p:txBody>
        </p:sp>
        <p:sp>
          <p:nvSpPr>
            <p:cNvPr id="353386" name="Text Box 106"/>
            <p:cNvSpPr txBox="1">
              <a:spLocks noChangeArrowheads="1"/>
            </p:cNvSpPr>
            <p:nvPr/>
          </p:nvSpPr>
          <p:spPr bwMode="auto">
            <a:xfrm>
              <a:off x="8505" y="3243"/>
              <a:ext cx="415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1</a:t>
              </a:r>
              <a:endParaRPr lang="ru-RU"/>
            </a:p>
          </p:txBody>
        </p:sp>
        <p:sp>
          <p:nvSpPr>
            <p:cNvPr id="353387" name="Text Box 107"/>
            <p:cNvSpPr txBox="1">
              <a:spLocks noChangeArrowheads="1"/>
            </p:cNvSpPr>
            <p:nvPr/>
          </p:nvSpPr>
          <p:spPr bwMode="auto">
            <a:xfrm>
              <a:off x="2412" y="5194"/>
              <a:ext cx="416" cy="4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N</a:t>
              </a:r>
              <a:endParaRPr lang="ru-RU"/>
            </a:p>
          </p:txBody>
        </p:sp>
        <p:sp>
          <p:nvSpPr>
            <p:cNvPr id="353388" name="Line 108"/>
            <p:cNvSpPr>
              <a:spLocks noChangeShapeType="1"/>
            </p:cNvSpPr>
            <p:nvPr/>
          </p:nvSpPr>
          <p:spPr bwMode="auto">
            <a:xfrm>
              <a:off x="8505" y="3104"/>
              <a:ext cx="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389" name="Rectangle 109"/>
            <p:cNvSpPr>
              <a:spLocks noChangeArrowheads="1"/>
            </p:cNvSpPr>
            <p:nvPr/>
          </p:nvSpPr>
          <p:spPr bwMode="auto">
            <a:xfrm>
              <a:off x="2412" y="1432"/>
              <a:ext cx="1108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№ кафедри</a:t>
              </a:r>
              <a:endParaRPr lang="ru-RU"/>
            </a:p>
          </p:txBody>
        </p:sp>
        <p:sp>
          <p:nvSpPr>
            <p:cNvPr id="353390" name="Rectangle 110"/>
            <p:cNvSpPr>
              <a:spLocks noChangeArrowheads="1"/>
            </p:cNvSpPr>
            <p:nvPr/>
          </p:nvSpPr>
          <p:spPr bwMode="auto">
            <a:xfrm>
              <a:off x="2412" y="2128"/>
              <a:ext cx="110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Назва кафедри</a:t>
              </a:r>
              <a:endParaRPr lang="ru-RU"/>
            </a:p>
          </p:txBody>
        </p:sp>
        <p:sp>
          <p:nvSpPr>
            <p:cNvPr id="353391" name="Rectangle 111"/>
            <p:cNvSpPr>
              <a:spLocks noChangeArrowheads="1"/>
            </p:cNvSpPr>
            <p:nvPr/>
          </p:nvSpPr>
          <p:spPr bwMode="auto">
            <a:xfrm>
              <a:off x="2412" y="2825"/>
              <a:ext cx="110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Назва факультету</a:t>
              </a:r>
              <a:endParaRPr lang="ru-RU"/>
            </a:p>
          </p:txBody>
        </p:sp>
        <p:sp>
          <p:nvSpPr>
            <p:cNvPr id="353392" name="Rectangle 112"/>
            <p:cNvSpPr>
              <a:spLocks noChangeArrowheads="1"/>
            </p:cNvSpPr>
            <p:nvPr/>
          </p:nvSpPr>
          <p:spPr bwMode="auto">
            <a:xfrm>
              <a:off x="2412" y="3522"/>
              <a:ext cx="110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Корпус</a:t>
              </a:r>
              <a:endParaRPr lang="ru-RU"/>
            </a:p>
          </p:txBody>
        </p:sp>
        <p:sp>
          <p:nvSpPr>
            <p:cNvPr id="353393" name="Rectangle 113"/>
            <p:cNvSpPr>
              <a:spLocks noChangeArrowheads="1"/>
            </p:cNvSpPr>
            <p:nvPr/>
          </p:nvSpPr>
          <p:spPr bwMode="auto">
            <a:xfrm>
              <a:off x="3936" y="2547"/>
              <a:ext cx="1107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Начальник кафедри </a:t>
              </a:r>
              <a:endParaRPr lang="ru-RU"/>
            </a:p>
          </p:txBody>
        </p:sp>
        <p:sp>
          <p:nvSpPr>
            <p:cNvPr id="353394" name="Rectangle 114"/>
            <p:cNvSpPr>
              <a:spLocks noChangeArrowheads="1"/>
            </p:cNvSpPr>
            <p:nvPr/>
          </p:nvSpPr>
          <p:spPr bwMode="auto">
            <a:xfrm>
              <a:off x="5182" y="1432"/>
              <a:ext cx="969" cy="5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Інв.№ майна</a:t>
              </a:r>
              <a:endParaRPr lang="ru-RU"/>
            </a:p>
          </p:txBody>
        </p:sp>
        <p:sp>
          <p:nvSpPr>
            <p:cNvPr id="353395" name="Rectangle 115"/>
            <p:cNvSpPr>
              <a:spLocks noChangeArrowheads="1"/>
            </p:cNvSpPr>
            <p:nvPr/>
          </p:nvSpPr>
          <p:spPr bwMode="auto">
            <a:xfrm>
              <a:off x="5182" y="2128"/>
              <a:ext cx="96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Дата</a:t>
              </a:r>
              <a:endParaRPr lang="ru-RU"/>
            </a:p>
          </p:txBody>
        </p:sp>
        <p:sp>
          <p:nvSpPr>
            <p:cNvPr id="353396" name="Rectangle 116"/>
            <p:cNvSpPr>
              <a:spLocks noChangeArrowheads="1"/>
            </p:cNvSpPr>
            <p:nvPr/>
          </p:nvSpPr>
          <p:spPr bwMode="auto">
            <a:xfrm>
              <a:off x="6566" y="1850"/>
              <a:ext cx="1109" cy="5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Технічне обслугов-я</a:t>
              </a:r>
              <a:endParaRPr lang="ru-RU"/>
            </a:p>
          </p:txBody>
        </p:sp>
        <p:sp>
          <p:nvSpPr>
            <p:cNvPr id="353397" name="Rectangle 117"/>
            <p:cNvSpPr>
              <a:spLocks noChangeArrowheads="1"/>
            </p:cNvSpPr>
            <p:nvPr/>
          </p:nvSpPr>
          <p:spPr bwMode="auto">
            <a:xfrm>
              <a:off x="6566" y="3104"/>
              <a:ext cx="1109" cy="4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Інв.№</a:t>
              </a:r>
              <a:endParaRPr lang="ru-RU"/>
            </a:p>
          </p:txBody>
        </p:sp>
        <p:sp>
          <p:nvSpPr>
            <p:cNvPr id="353398" name="Rectangle 118"/>
            <p:cNvSpPr>
              <a:spLocks noChangeArrowheads="1"/>
            </p:cNvSpPr>
            <p:nvPr/>
          </p:nvSpPr>
          <p:spPr bwMode="auto">
            <a:xfrm>
              <a:off x="6566" y="3661"/>
              <a:ext cx="110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Рік випуску</a:t>
              </a:r>
              <a:endParaRPr lang="ru-RU"/>
            </a:p>
          </p:txBody>
        </p:sp>
        <p:sp>
          <p:nvSpPr>
            <p:cNvPr id="353399" name="Rectangle 119"/>
            <p:cNvSpPr>
              <a:spLocks noChangeArrowheads="1"/>
            </p:cNvSpPr>
            <p:nvPr/>
          </p:nvSpPr>
          <p:spPr bwMode="auto">
            <a:xfrm>
              <a:off x="6566" y="4358"/>
              <a:ext cx="1109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Відповідальний</a:t>
              </a:r>
              <a:endParaRPr lang="ru-RU"/>
            </a:p>
          </p:txBody>
        </p:sp>
        <p:sp>
          <p:nvSpPr>
            <p:cNvPr id="353400" name="Rectangle 120"/>
            <p:cNvSpPr>
              <a:spLocks noChangeArrowheads="1"/>
            </p:cNvSpPr>
            <p:nvPr/>
          </p:nvSpPr>
          <p:spPr bwMode="auto">
            <a:xfrm>
              <a:off x="8089" y="3661"/>
              <a:ext cx="970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Майно</a:t>
              </a:r>
              <a:endParaRPr lang="ru-RU"/>
            </a:p>
          </p:txBody>
        </p:sp>
        <p:sp>
          <p:nvSpPr>
            <p:cNvPr id="353401" name="Rectangle 121"/>
            <p:cNvSpPr>
              <a:spLocks noChangeArrowheads="1"/>
            </p:cNvSpPr>
            <p:nvPr/>
          </p:nvSpPr>
          <p:spPr bwMode="auto">
            <a:xfrm>
              <a:off x="4766" y="5472"/>
              <a:ext cx="1385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/>
                <a:t>Лабораторія</a:t>
              </a:r>
              <a:endParaRPr lang="ru-RU"/>
            </a:p>
          </p:txBody>
        </p:sp>
        <p:sp>
          <p:nvSpPr>
            <p:cNvPr id="353402" name="Rectangle 122"/>
            <p:cNvSpPr>
              <a:spLocks noChangeArrowheads="1"/>
            </p:cNvSpPr>
            <p:nvPr/>
          </p:nvSpPr>
          <p:spPr bwMode="auto">
            <a:xfrm>
              <a:off x="2966" y="6727"/>
              <a:ext cx="1109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Код лабораторії</a:t>
              </a:r>
              <a:endParaRPr lang="ru-RU"/>
            </a:p>
          </p:txBody>
        </p:sp>
        <p:sp>
          <p:nvSpPr>
            <p:cNvPr id="353403" name="Rectangle 123"/>
            <p:cNvSpPr>
              <a:spLocks noChangeArrowheads="1"/>
            </p:cNvSpPr>
            <p:nvPr/>
          </p:nvSpPr>
          <p:spPr bwMode="auto">
            <a:xfrm>
              <a:off x="4212" y="6727"/>
              <a:ext cx="1110" cy="5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№ кафедри</a:t>
              </a:r>
              <a:endParaRPr lang="ru-RU"/>
            </a:p>
          </p:txBody>
        </p:sp>
        <p:sp>
          <p:nvSpPr>
            <p:cNvPr id="353404" name="Rectangle 124"/>
            <p:cNvSpPr>
              <a:spLocks noChangeArrowheads="1"/>
            </p:cNvSpPr>
            <p:nvPr/>
          </p:nvSpPr>
          <p:spPr bwMode="auto">
            <a:xfrm>
              <a:off x="5459" y="6727"/>
              <a:ext cx="1110" cy="5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ПІБ нач-ка лаборат-ії</a:t>
              </a:r>
              <a:endParaRPr lang="ru-RU"/>
            </a:p>
          </p:txBody>
        </p:sp>
        <p:sp>
          <p:nvSpPr>
            <p:cNvPr id="353405" name="Rectangle 125"/>
            <p:cNvSpPr>
              <a:spLocks noChangeArrowheads="1"/>
            </p:cNvSpPr>
            <p:nvPr/>
          </p:nvSpPr>
          <p:spPr bwMode="auto">
            <a:xfrm>
              <a:off x="6705" y="6727"/>
              <a:ext cx="1110" cy="5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В/звання</a:t>
              </a:r>
              <a:endParaRPr lang="ru-RU"/>
            </a:p>
          </p:txBody>
        </p:sp>
        <p:sp>
          <p:nvSpPr>
            <p:cNvPr id="353406" name="Rectangle 126"/>
            <p:cNvSpPr>
              <a:spLocks noChangeArrowheads="1"/>
            </p:cNvSpPr>
            <p:nvPr/>
          </p:nvSpPr>
          <p:spPr bwMode="auto">
            <a:xfrm>
              <a:off x="4905" y="7702"/>
              <a:ext cx="1800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Співробітники лабораторії</a:t>
              </a:r>
              <a:endParaRPr lang="ru-RU"/>
            </a:p>
          </p:txBody>
        </p:sp>
        <p:sp>
          <p:nvSpPr>
            <p:cNvPr id="353407" name="Rectangle 127"/>
            <p:cNvSpPr>
              <a:spLocks noChangeArrowheads="1"/>
            </p:cNvSpPr>
            <p:nvPr/>
          </p:nvSpPr>
          <p:spPr bwMode="auto">
            <a:xfrm>
              <a:off x="2412" y="8816"/>
              <a:ext cx="554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ПІБ</a:t>
              </a:r>
              <a:endParaRPr lang="ru-RU"/>
            </a:p>
          </p:txBody>
        </p:sp>
        <p:sp>
          <p:nvSpPr>
            <p:cNvPr id="353408" name="Rectangle 128"/>
            <p:cNvSpPr>
              <a:spLocks noChangeArrowheads="1"/>
            </p:cNvSpPr>
            <p:nvPr/>
          </p:nvSpPr>
          <p:spPr bwMode="auto">
            <a:xfrm>
              <a:off x="3105" y="8816"/>
              <a:ext cx="969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№ кафедри</a:t>
              </a:r>
              <a:endParaRPr lang="ru-RU"/>
            </a:p>
          </p:txBody>
        </p:sp>
        <p:sp>
          <p:nvSpPr>
            <p:cNvPr id="353409" name="Rectangle 129"/>
            <p:cNvSpPr>
              <a:spLocks noChangeArrowheads="1"/>
            </p:cNvSpPr>
            <p:nvPr/>
          </p:nvSpPr>
          <p:spPr bwMode="auto">
            <a:xfrm>
              <a:off x="4213" y="8816"/>
              <a:ext cx="830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Посада</a:t>
              </a:r>
              <a:endParaRPr lang="ru-RU"/>
            </a:p>
          </p:txBody>
        </p:sp>
        <p:sp>
          <p:nvSpPr>
            <p:cNvPr id="353410" name="Rectangle 130"/>
            <p:cNvSpPr>
              <a:spLocks noChangeArrowheads="1"/>
            </p:cNvSpPr>
            <p:nvPr/>
          </p:nvSpPr>
          <p:spPr bwMode="auto">
            <a:xfrm>
              <a:off x="5182" y="8816"/>
              <a:ext cx="831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Освіта</a:t>
              </a:r>
              <a:endParaRPr lang="ru-RU"/>
            </a:p>
          </p:txBody>
        </p:sp>
        <p:sp>
          <p:nvSpPr>
            <p:cNvPr id="353411" name="Rectangle 131"/>
            <p:cNvSpPr>
              <a:spLocks noChangeArrowheads="1"/>
            </p:cNvSpPr>
            <p:nvPr/>
          </p:nvSpPr>
          <p:spPr bwMode="auto">
            <a:xfrm>
              <a:off x="6151" y="8816"/>
              <a:ext cx="832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Теле-фон</a:t>
              </a:r>
              <a:endParaRPr lang="ru-RU"/>
            </a:p>
          </p:txBody>
        </p:sp>
        <p:sp>
          <p:nvSpPr>
            <p:cNvPr id="353412" name="Rectangle 132"/>
            <p:cNvSpPr>
              <a:spLocks noChangeArrowheads="1"/>
            </p:cNvSpPr>
            <p:nvPr/>
          </p:nvSpPr>
          <p:spPr bwMode="auto">
            <a:xfrm>
              <a:off x="2412" y="4218"/>
              <a:ext cx="1111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Телефон</a:t>
              </a:r>
              <a:endParaRPr lang="ru-RU"/>
            </a:p>
          </p:txBody>
        </p:sp>
        <p:sp>
          <p:nvSpPr>
            <p:cNvPr id="353413" name="Line 133"/>
            <p:cNvSpPr>
              <a:spLocks noChangeShapeType="1"/>
            </p:cNvSpPr>
            <p:nvPr/>
          </p:nvSpPr>
          <p:spPr bwMode="auto">
            <a:xfrm>
              <a:off x="3797" y="1710"/>
              <a:ext cx="1" cy="27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4" name="Line 134"/>
            <p:cNvSpPr>
              <a:spLocks noChangeShapeType="1"/>
            </p:cNvSpPr>
            <p:nvPr/>
          </p:nvSpPr>
          <p:spPr bwMode="auto">
            <a:xfrm flipH="1">
              <a:off x="3520" y="1710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5" name="Line 135"/>
            <p:cNvSpPr>
              <a:spLocks noChangeShapeType="1"/>
            </p:cNvSpPr>
            <p:nvPr/>
          </p:nvSpPr>
          <p:spPr bwMode="auto">
            <a:xfrm flipH="1">
              <a:off x="3520" y="2407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6" name="Line 136"/>
            <p:cNvSpPr>
              <a:spLocks noChangeShapeType="1"/>
            </p:cNvSpPr>
            <p:nvPr/>
          </p:nvSpPr>
          <p:spPr bwMode="auto">
            <a:xfrm flipH="1">
              <a:off x="3520" y="3104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7" name="Line 137"/>
            <p:cNvSpPr>
              <a:spLocks noChangeShapeType="1"/>
            </p:cNvSpPr>
            <p:nvPr/>
          </p:nvSpPr>
          <p:spPr bwMode="auto">
            <a:xfrm flipH="1">
              <a:off x="3520" y="3800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8" name="Line 138"/>
            <p:cNvSpPr>
              <a:spLocks noChangeShapeType="1"/>
            </p:cNvSpPr>
            <p:nvPr/>
          </p:nvSpPr>
          <p:spPr bwMode="auto">
            <a:xfrm flipH="1">
              <a:off x="3520" y="4497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19" name="Line 139"/>
            <p:cNvSpPr>
              <a:spLocks noChangeShapeType="1"/>
            </p:cNvSpPr>
            <p:nvPr/>
          </p:nvSpPr>
          <p:spPr bwMode="auto">
            <a:xfrm>
              <a:off x="3797" y="2825"/>
              <a:ext cx="1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0" name="AutoShape 140"/>
            <p:cNvSpPr>
              <a:spLocks noChangeArrowheads="1"/>
            </p:cNvSpPr>
            <p:nvPr/>
          </p:nvSpPr>
          <p:spPr bwMode="auto">
            <a:xfrm>
              <a:off x="3797" y="4636"/>
              <a:ext cx="1108" cy="836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800"/>
                <a:t>Підчиняються</a:t>
              </a:r>
              <a:endParaRPr lang="ru-RU"/>
            </a:p>
          </p:txBody>
        </p:sp>
        <p:sp>
          <p:nvSpPr>
            <p:cNvPr id="353421" name="AutoShape 141"/>
            <p:cNvSpPr>
              <a:spLocks noChangeArrowheads="1"/>
            </p:cNvSpPr>
            <p:nvPr/>
          </p:nvSpPr>
          <p:spPr bwMode="auto">
            <a:xfrm>
              <a:off x="2689" y="5333"/>
              <a:ext cx="1524" cy="882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/>
                <a:t>Має</a:t>
              </a:r>
              <a:endParaRPr lang="ru-RU"/>
            </a:p>
          </p:txBody>
        </p:sp>
        <p:sp>
          <p:nvSpPr>
            <p:cNvPr id="353422" name="AutoShape 142"/>
            <p:cNvSpPr>
              <a:spLocks noChangeArrowheads="1"/>
            </p:cNvSpPr>
            <p:nvPr/>
          </p:nvSpPr>
          <p:spPr bwMode="auto">
            <a:xfrm>
              <a:off x="7674" y="7562"/>
              <a:ext cx="1523" cy="882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00"/>
                <a:t>Відповідають</a:t>
              </a:r>
              <a:endParaRPr lang="ru-RU"/>
            </a:p>
          </p:txBody>
        </p:sp>
        <p:sp>
          <p:nvSpPr>
            <p:cNvPr id="353423" name="Line 143"/>
            <p:cNvSpPr>
              <a:spLocks noChangeShapeType="1"/>
            </p:cNvSpPr>
            <p:nvPr/>
          </p:nvSpPr>
          <p:spPr bwMode="auto">
            <a:xfrm>
              <a:off x="6428" y="1710"/>
              <a:ext cx="1" cy="15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4" name="Line 144"/>
            <p:cNvSpPr>
              <a:spLocks noChangeShapeType="1"/>
            </p:cNvSpPr>
            <p:nvPr/>
          </p:nvSpPr>
          <p:spPr bwMode="auto">
            <a:xfrm flipH="1">
              <a:off x="6151" y="1710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5" name="Line 145"/>
            <p:cNvSpPr>
              <a:spLocks noChangeShapeType="1"/>
            </p:cNvSpPr>
            <p:nvPr/>
          </p:nvSpPr>
          <p:spPr bwMode="auto">
            <a:xfrm flipH="1">
              <a:off x="6151" y="2407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6" name="Line 146"/>
            <p:cNvSpPr>
              <a:spLocks noChangeShapeType="1"/>
            </p:cNvSpPr>
            <p:nvPr/>
          </p:nvSpPr>
          <p:spPr bwMode="auto">
            <a:xfrm>
              <a:off x="6428" y="2128"/>
              <a:ext cx="1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7" name="AutoShape 147"/>
            <p:cNvSpPr>
              <a:spLocks noChangeArrowheads="1"/>
            </p:cNvSpPr>
            <p:nvPr/>
          </p:nvSpPr>
          <p:spPr bwMode="auto">
            <a:xfrm>
              <a:off x="7674" y="2407"/>
              <a:ext cx="1662" cy="742"/>
            </a:xfrm>
            <a:prstGeom prst="flowChartDecis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000"/>
                <a:t>Має </a:t>
              </a:r>
              <a:endParaRPr lang="ru-RU"/>
            </a:p>
          </p:txBody>
        </p:sp>
        <p:sp>
          <p:nvSpPr>
            <p:cNvPr id="353428" name="Line 148"/>
            <p:cNvSpPr>
              <a:spLocks noChangeShapeType="1"/>
            </p:cNvSpPr>
            <p:nvPr/>
          </p:nvSpPr>
          <p:spPr bwMode="auto">
            <a:xfrm>
              <a:off x="7674" y="2128"/>
              <a:ext cx="83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29" name="Line 149"/>
            <p:cNvSpPr>
              <a:spLocks noChangeShapeType="1"/>
            </p:cNvSpPr>
            <p:nvPr/>
          </p:nvSpPr>
          <p:spPr bwMode="auto">
            <a:xfrm>
              <a:off x="8505" y="2128"/>
              <a:ext cx="0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0" name="Line 150"/>
            <p:cNvSpPr>
              <a:spLocks noChangeShapeType="1"/>
            </p:cNvSpPr>
            <p:nvPr/>
          </p:nvSpPr>
          <p:spPr bwMode="auto">
            <a:xfrm flipV="1">
              <a:off x="4351" y="3104"/>
              <a:ext cx="0" cy="15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1" name="Line 151"/>
            <p:cNvSpPr>
              <a:spLocks noChangeShapeType="1"/>
            </p:cNvSpPr>
            <p:nvPr/>
          </p:nvSpPr>
          <p:spPr bwMode="auto">
            <a:xfrm flipH="1">
              <a:off x="2412" y="5054"/>
              <a:ext cx="138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2" name="Line 152"/>
            <p:cNvSpPr>
              <a:spLocks noChangeShapeType="1"/>
            </p:cNvSpPr>
            <p:nvPr/>
          </p:nvSpPr>
          <p:spPr bwMode="auto">
            <a:xfrm>
              <a:off x="2412" y="5054"/>
              <a:ext cx="0" cy="30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3" name="Line 153"/>
            <p:cNvSpPr>
              <a:spLocks noChangeShapeType="1"/>
            </p:cNvSpPr>
            <p:nvPr/>
          </p:nvSpPr>
          <p:spPr bwMode="auto">
            <a:xfrm>
              <a:off x="2412" y="8120"/>
              <a:ext cx="249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4" name="Line 154"/>
            <p:cNvSpPr>
              <a:spLocks noChangeShapeType="1"/>
            </p:cNvSpPr>
            <p:nvPr/>
          </p:nvSpPr>
          <p:spPr bwMode="auto">
            <a:xfrm>
              <a:off x="2689" y="5751"/>
              <a:ext cx="0" cy="20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5" name="Line 155"/>
            <p:cNvSpPr>
              <a:spLocks noChangeShapeType="1"/>
            </p:cNvSpPr>
            <p:nvPr/>
          </p:nvSpPr>
          <p:spPr bwMode="auto">
            <a:xfrm>
              <a:off x="2689" y="7841"/>
              <a:ext cx="221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6" name="Line 156"/>
            <p:cNvSpPr>
              <a:spLocks noChangeShapeType="1"/>
            </p:cNvSpPr>
            <p:nvPr/>
          </p:nvSpPr>
          <p:spPr bwMode="auto">
            <a:xfrm>
              <a:off x="9059" y="3940"/>
              <a:ext cx="41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7" name="Line 157"/>
            <p:cNvSpPr>
              <a:spLocks noChangeShapeType="1"/>
            </p:cNvSpPr>
            <p:nvPr/>
          </p:nvSpPr>
          <p:spPr bwMode="auto">
            <a:xfrm flipH="1">
              <a:off x="9197" y="7980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8" name="Line 158"/>
            <p:cNvSpPr>
              <a:spLocks noChangeShapeType="1"/>
            </p:cNvSpPr>
            <p:nvPr/>
          </p:nvSpPr>
          <p:spPr bwMode="auto">
            <a:xfrm flipH="1">
              <a:off x="6705" y="7980"/>
              <a:ext cx="96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39" name="Line 159"/>
            <p:cNvSpPr>
              <a:spLocks noChangeShapeType="1"/>
            </p:cNvSpPr>
            <p:nvPr/>
          </p:nvSpPr>
          <p:spPr bwMode="auto">
            <a:xfrm>
              <a:off x="7951" y="3243"/>
              <a:ext cx="1" cy="13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0" name="Line 160"/>
            <p:cNvSpPr>
              <a:spLocks noChangeShapeType="1"/>
            </p:cNvSpPr>
            <p:nvPr/>
          </p:nvSpPr>
          <p:spPr bwMode="auto">
            <a:xfrm flipH="1">
              <a:off x="7674" y="3243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1" name="Line 161"/>
            <p:cNvSpPr>
              <a:spLocks noChangeShapeType="1"/>
            </p:cNvSpPr>
            <p:nvPr/>
          </p:nvSpPr>
          <p:spPr bwMode="auto">
            <a:xfrm flipH="1">
              <a:off x="7674" y="3940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2" name="Line 162"/>
            <p:cNvSpPr>
              <a:spLocks noChangeShapeType="1"/>
            </p:cNvSpPr>
            <p:nvPr/>
          </p:nvSpPr>
          <p:spPr bwMode="auto">
            <a:xfrm flipH="1">
              <a:off x="7674" y="4636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3" name="Line 163"/>
            <p:cNvSpPr>
              <a:spLocks noChangeShapeType="1"/>
            </p:cNvSpPr>
            <p:nvPr/>
          </p:nvSpPr>
          <p:spPr bwMode="auto">
            <a:xfrm>
              <a:off x="7951" y="3940"/>
              <a:ext cx="1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4" name="Line 164"/>
            <p:cNvSpPr>
              <a:spLocks noChangeShapeType="1"/>
            </p:cNvSpPr>
            <p:nvPr/>
          </p:nvSpPr>
          <p:spPr bwMode="auto">
            <a:xfrm>
              <a:off x="3520" y="6448"/>
              <a:ext cx="512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5" name="Line 165"/>
            <p:cNvSpPr>
              <a:spLocks noChangeShapeType="1"/>
            </p:cNvSpPr>
            <p:nvPr/>
          </p:nvSpPr>
          <p:spPr bwMode="auto">
            <a:xfrm>
              <a:off x="3520" y="644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6" name="Line 166"/>
            <p:cNvSpPr>
              <a:spLocks noChangeShapeType="1"/>
            </p:cNvSpPr>
            <p:nvPr/>
          </p:nvSpPr>
          <p:spPr bwMode="auto">
            <a:xfrm>
              <a:off x="4766" y="644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7" name="Line 167"/>
            <p:cNvSpPr>
              <a:spLocks noChangeShapeType="1"/>
            </p:cNvSpPr>
            <p:nvPr/>
          </p:nvSpPr>
          <p:spPr bwMode="auto">
            <a:xfrm>
              <a:off x="6013" y="644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8" name="Line 168"/>
            <p:cNvSpPr>
              <a:spLocks noChangeShapeType="1"/>
            </p:cNvSpPr>
            <p:nvPr/>
          </p:nvSpPr>
          <p:spPr bwMode="auto">
            <a:xfrm>
              <a:off x="7259" y="644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49" name="Line 169"/>
            <p:cNvSpPr>
              <a:spLocks noChangeShapeType="1"/>
            </p:cNvSpPr>
            <p:nvPr/>
          </p:nvSpPr>
          <p:spPr bwMode="auto">
            <a:xfrm>
              <a:off x="5736" y="8259"/>
              <a:ext cx="0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0" name="Line 170"/>
            <p:cNvSpPr>
              <a:spLocks noChangeShapeType="1"/>
            </p:cNvSpPr>
            <p:nvPr/>
          </p:nvSpPr>
          <p:spPr bwMode="auto">
            <a:xfrm>
              <a:off x="2689" y="8538"/>
              <a:ext cx="387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1" name="Line 171"/>
            <p:cNvSpPr>
              <a:spLocks noChangeShapeType="1"/>
            </p:cNvSpPr>
            <p:nvPr/>
          </p:nvSpPr>
          <p:spPr bwMode="auto">
            <a:xfrm>
              <a:off x="2689" y="853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2" name="Line 172"/>
            <p:cNvSpPr>
              <a:spLocks noChangeShapeType="1"/>
            </p:cNvSpPr>
            <p:nvPr/>
          </p:nvSpPr>
          <p:spPr bwMode="auto">
            <a:xfrm>
              <a:off x="3659" y="8538"/>
              <a:ext cx="1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3" name="Line 173"/>
            <p:cNvSpPr>
              <a:spLocks noChangeShapeType="1"/>
            </p:cNvSpPr>
            <p:nvPr/>
          </p:nvSpPr>
          <p:spPr bwMode="auto">
            <a:xfrm>
              <a:off x="4628" y="8538"/>
              <a:ext cx="1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4" name="Line 174"/>
            <p:cNvSpPr>
              <a:spLocks noChangeShapeType="1"/>
            </p:cNvSpPr>
            <p:nvPr/>
          </p:nvSpPr>
          <p:spPr bwMode="auto">
            <a:xfrm>
              <a:off x="5597" y="8538"/>
              <a:ext cx="1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5" name="Line 175"/>
            <p:cNvSpPr>
              <a:spLocks noChangeShapeType="1"/>
            </p:cNvSpPr>
            <p:nvPr/>
          </p:nvSpPr>
          <p:spPr bwMode="auto">
            <a:xfrm>
              <a:off x="6566" y="853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6" name="Line 176"/>
            <p:cNvSpPr>
              <a:spLocks noChangeShapeType="1"/>
            </p:cNvSpPr>
            <p:nvPr/>
          </p:nvSpPr>
          <p:spPr bwMode="auto">
            <a:xfrm flipH="1">
              <a:off x="6151" y="3243"/>
              <a:ext cx="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7" name="Rectangle 177"/>
            <p:cNvSpPr>
              <a:spLocks noChangeArrowheads="1"/>
            </p:cNvSpPr>
            <p:nvPr/>
          </p:nvSpPr>
          <p:spPr bwMode="auto">
            <a:xfrm>
              <a:off x="5182" y="2964"/>
              <a:ext cx="970" cy="5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Вид обс- лугов-я</a:t>
              </a:r>
              <a:endParaRPr lang="ru-RU"/>
            </a:p>
          </p:txBody>
        </p:sp>
        <p:sp>
          <p:nvSpPr>
            <p:cNvPr id="353458" name="Line 178"/>
            <p:cNvSpPr>
              <a:spLocks noChangeShapeType="1"/>
            </p:cNvSpPr>
            <p:nvPr/>
          </p:nvSpPr>
          <p:spPr bwMode="auto">
            <a:xfrm>
              <a:off x="5459" y="6030"/>
              <a:ext cx="0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59" name="Line 179"/>
            <p:cNvSpPr>
              <a:spLocks noChangeShapeType="1"/>
            </p:cNvSpPr>
            <p:nvPr/>
          </p:nvSpPr>
          <p:spPr bwMode="auto">
            <a:xfrm flipH="1">
              <a:off x="4213" y="5751"/>
              <a:ext cx="5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60" name="Line 180"/>
            <p:cNvSpPr>
              <a:spLocks noChangeShapeType="1"/>
            </p:cNvSpPr>
            <p:nvPr/>
          </p:nvSpPr>
          <p:spPr bwMode="auto">
            <a:xfrm>
              <a:off x="8643" y="6448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461" name="Rectangle 181"/>
            <p:cNvSpPr>
              <a:spLocks noChangeArrowheads="1"/>
            </p:cNvSpPr>
            <p:nvPr/>
          </p:nvSpPr>
          <p:spPr bwMode="auto">
            <a:xfrm>
              <a:off x="7951" y="6726"/>
              <a:ext cx="1110" cy="5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100"/>
                <a:t>Телефон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19400" cy="4530725"/>
          </a:xfrm>
        </p:spPr>
        <p:txBody>
          <a:bodyPr/>
          <a:lstStyle/>
          <a:p>
            <a:r>
              <a:rPr lang="uk-UA" sz="2200"/>
              <a:t>В композиційної схемі БД (наведена праворуч) системи відсутні тимчасові і просторові протиріччя</a:t>
            </a:r>
            <a:endParaRPr lang="ru-RU" sz="2200"/>
          </a:p>
        </p:txBody>
      </p:sp>
      <p:pic>
        <p:nvPicPr>
          <p:cNvPr id="355336" name="Picture 8" descr="4253_бд_аксесс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1889125"/>
            <a:ext cx="5194300" cy="3232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uk-UA" sz="2800"/>
              <a:t>В контексті вищезгаданого не слід поділяти розроблені таблиці БД на декілька нових, що випливає також з рекомендацій майстра аналізу БД “Кафедра”.</a:t>
            </a:r>
            <a:endParaRPr lang="ru-RU" sz="2800"/>
          </a:p>
        </p:txBody>
      </p:sp>
      <p:pic>
        <p:nvPicPr>
          <p:cNvPr id="35738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21016" t="12627" r="16113" b="44196"/>
          <a:stretch>
            <a:fillRect/>
          </a:stretch>
        </p:blipFill>
        <p:spPr>
          <a:xfrm>
            <a:off x="4572000" y="2251075"/>
            <a:ext cx="4114800" cy="29543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90838" cy="4530725"/>
          </a:xfrm>
        </p:spPr>
        <p:txBody>
          <a:bodyPr/>
          <a:lstStyle/>
          <a:p>
            <a:r>
              <a:rPr lang="uk-UA" sz="2200"/>
              <a:t>Інтерфейс системи зручний. Форма з підпорядкуванням та інтерфейсними елементами, а також випливаюче меню надає додаткові вдобства при роботі в ІС “Кафедра”</a:t>
            </a:r>
            <a:endParaRPr lang="ru-RU" sz="2200"/>
          </a:p>
        </p:txBody>
      </p:sp>
      <p:pic>
        <p:nvPicPr>
          <p:cNvPr id="359432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1968" t="15169" r="14078" b="11113"/>
          <a:stretch>
            <a:fillRect/>
          </a:stretch>
        </p:blipFill>
        <p:spPr>
          <a:xfrm>
            <a:off x="3635375" y="1752600"/>
            <a:ext cx="5051425" cy="37893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Інформаційна система “Кафедра”</a:t>
            </a:r>
            <a:endParaRPr lang="ru-RU"/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819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600"/>
              <a:t>Для доступу до БД в локальній мережі та через інтернет розроблена сторінка доступу до даних, яка може бути розміщена на сервері. </a:t>
            </a:r>
            <a:endParaRPr lang="ru-RU" sz="2600"/>
          </a:p>
        </p:txBody>
      </p:sp>
      <p:pic>
        <p:nvPicPr>
          <p:cNvPr id="361480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3873" t="12627" r="31396" b="17474"/>
          <a:stretch>
            <a:fillRect/>
          </a:stretch>
        </p:blipFill>
        <p:spPr>
          <a:xfrm>
            <a:off x="3635375" y="1916113"/>
            <a:ext cx="5051425" cy="3787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1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61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4" grpId="0"/>
    </p:bldLst>
  </p:timing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59</TotalTime>
  <Words>333</Words>
  <Application>Microsoft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Водяные знаки</vt:lpstr>
      <vt:lpstr>Інформаційна система “Кафедра”</vt:lpstr>
      <vt:lpstr>Інформаційна система “Кафедра”</vt:lpstr>
      <vt:lpstr>Інформаційна система “Кафедра”</vt:lpstr>
      <vt:lpstr>Слайд 4</vt:lpstr>
      <vt:lpstr>Інформаційна система “Кафедра”</vt:lpstr>
      <vt:lpstr>Інформаційна система “Кафедра”</vt:lpstr>
      <vt:lpstr>Інформаційна система “Кафедра”</vt:lpstr>
      <vt:lpstr>Інформаційна система “Кафедра”</vt:lpstr>
    </vt:vector>
  </TitlesOfParts>
  <Company>p.p.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Інформаційна система “Кафедра”</dc:title>
  <dc:creator>User</dc:creator>
  <cp:lastModifiedBy>Zver</cp:lastModifiedBy>
  <cp:revision>3</cp:revision>
  <cp:lastPrinted>1601-01-01T00:00:00Z</cp:lastPrinted>
  <dcterms:created xsi:type="dcterms:W3CDTF">2008-05-31T14:28:34Z</dcterms:created>
  <dcterms:modified xsi:type="dcterms:W3CDTF">2010-02-23T09:29:06Z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